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0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</p:sldIdLst>
  <p:sldSz cx="10693400" cy="7556500"/>
  <p:notesSz cx="6797675" cy="9926638"/>
  <p:embeddedFontLst>
    <p:embeddedFont>
      <p:font typeface="Arial Bold" panose="020B0604020202020204" charset="0"/>
      <p:regular r:id="rId7"/>
      <p:bold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0874B5-9146-888F-9017-043A322368BE}" name="Francisco Alvarez Sanchez" initials="FA" userId="S::alvarez_frasan@avi.gva.es::d2fa9043-7cf2-4f17-b6a8-7e363d0de30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95" d="100"/>
          <a:sy n="95" d="100"/>
        </p:scale>
        <p:origin x="792" y="114"/>
      </p:cViewPr>
      <p:guideLst>
        <p:guide orient="horz" pos="21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omments/modernComment_100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DCFA30A-FAC1-4A27-B9D3-924979075D39}" authorId="{CD0874B5-9146-888F-9017-043A322368BE}" created="2025-11-27T14:27:12.72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spMk id="9" creationId="{00000000-0000-0000-0000-000000000000}"/>
      <ac:txMk cp="10">
        <ac:context len="56" hash="3597650150"/>
      </ac:txMk>
    </ac:txMkLst>
    <p188:pos x="6761346" y="249941"/>
    <p188:txBody>
      <a:bodyPr/>
      <a:lstStyle/>
      <a:p>
        <a:r>
          <a:rPr lang="es-ES"/>
          <a:t>NOMBRE DEL PROYECTO Y CÓDIGO DE EXPEDIENTE</a:t>
        </a:r>
      </a:p>
    </p188:txBody>
  </p188:cm>
  <p188:cm id="{D2D46A18-A342-4336-983A-8174F7323A34}" authorId="{CD0874B5-9146-888F-9017-043A322368BE}" created="2025-11-27T14:28:21.05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spMk id="10" creationId="{00000000-0000-0000-0000-000000000000}"/>
      <ac:txMk cp="11" len="14">
        <ac:context len="26" hash="2672555425"/>
      </ac:txMk>
    </ac:txMkLst>
    <p188:pos x="1844509" y="559499"/>
    <p188:txBody>
      <a:bodyPr/>
      <a:lstStyle/>
      <a:p>
        <a:r>
          <a:rPr lang="es-ES"/>
          <a:t>CUANTÍA TOTAL DE LA AYUDA</a:t>
        </a:r>
      </a:p>
    </p188:txBody>
  </p188:cm>
  <p188:cm id="{48CBDE15-BBD0-4330-8AD6-2DD95EBFE037}" authorId="{CD0874B5-9146-888F-9017-043A322368BE}" created="2025-11-27T14:28:40.01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6"/>
      <ac:spMk id="11" creationId="{00000000-0000-0000-0000-000000000000}"/>
      <ac:txMk cp="8" len="4">
        <ac:context len="13" hash="3662045384"/>
      </ac:txMk>
    </ac:txMkLst>
    <p188:pos x="642730" y="559499"/>
    <p188:txBody>
      <a:bodyPr/>
      <a:lstStyle/>
      <a:p>
        <a:r>
          <a:rPr lang="es-ES"/>
          <a:t>NOMBRE DEL BENEFICIARIO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8/10/relationships/comments" Target="../comments/modernComment_100_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" y="0"/>
            <a:ext cx="10693401" cy="3962610"/>
            <a:chOff x="0" y="0"/>
            <a:chExt cx="4026636" cy="14755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026636" cy="1475590"/>
            </a:xfrm>
            <a:custGeom>
              <a:avLst/>
              <a:gdLst/>
              <a:ahLst/>
              <a:cxnLst/>
              <a:rect l="l" t="t" r="r" b="b"/>
              <a:pathLst>
                <a:path w="4026636" h="1475590">
                  <a:moveTo>
                    <a:pt x="0" y="0"/>
                  </a:moveTo>
                  <a:lnTo>
                    <a:pt x="4026636" y="0"/>
                  </a:lnTo>
                  <a:lnTo>
                    <a:pt x="4026636" y="1475590"/>
                  </a:lnTo>
                  <a:lnTo>
                    <a:pt x="0" y="1475590"/>
                  </a:lnTo>
                  <a:close/>
                </a:path>
              </a:pathLst>
            </a:custGeom>
            <a:solidFill>
              <a:srgbClr val="AFA6A8"/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4026636" cy="15041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5102488" y="6180040"/>
            <a:ext cx="2319726" cy="555948"/>
          </a:xfrm>
          <a:custGeom>
            <a:avLst/>
            <a:gdLst/>
            <a:ahLst/>
            <a:cxnLst/>
            <a:rect l="l" t="t" r="r" b="b"/>
            <a:pathLst>
              <a:path w="2602819" h="623794">
                <a:moveTo>
                  <a:pt x="0" y="0"/>
                </a:moveTo>
                <a:lnTo>
                  <a:pt x="2602819" y="0"/>
                </a:lnTo>
                <a:lnTo>
                  <a:pt x="2602819" y="623794"/>
                </a:lnTo>
                <a:lnTo>
                  <a:pt x="0" y="6237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14351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Freeform 6"/>
          <p:cNvSpPr/>
          <p:nvPr/>
        </p:nvSpPr>
        <p:spPr>
          <a:xfrm>
            <a:off x="7632700" y="6204512"/>
            <a:ext cx="2399087" cy="507200"/>
          </a:xfrm>
          <a:custGeom>
            <a:avLst/>
            <a:gdLst/>
            <a:ahLst/>
            <a:cxnLst/>
            <a:rect l="l" t="t" r="r" b="b"/>
            <a:pathLst>
              <a:path w="2824882" h="597219">
                <a:moveTo>
                  <a:pt x="0" y="0"/>
                </a:moveTo>
                <a:lnTo>
                  <a:pt x="2824882" y="0"/>
                </a:lnTo>
                <a:lnTo>
                  <a:pt x="2824882" y="597219"/>
                </a:lnTo>
                <a:lnTo>
                  <a:pt x="0" y="5972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Freeform 7"/>
          <p:cNvSpPr/>
          <p:nvPr/>
        </p:nvSpPr>
        <p:spPr>
          <a:xfrm>
            <a:off x="230135" y="5785672"/>
            <a:ext cx="2231003" cy="1393531"/>
          </a:xfrm>
          <a:custGeom>
            <a:avLst/>
            <a:gdLst/>
            <a:ahLst/>
            <a:cxnLst/>
            <a:rect l="l" t="t" r="r" b="b"/>
            <a:pathLst>
              <a:path w="2231003" h="1393531">
                <a:moveTo>
                  <a:pt x="0" y="0"/>
                </a:moveTo>
                <a:lnTo>
                  <a:pt x="2231003" y="0"/>
                </a:lnTo>
                <a:lnTo>
                  <a:pt x="2231003" y="1393532"/>
                </a:lnTo>
                <a:lnTo>
                  <a:pt x="0" y="13935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6545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8" name="TextBox 8"/>
          <p:cNvSpPr txBox="1"/>
          <p:nvPr/>
        </p:nvSpPr>
        <p:spPr>
          <a:xfrm>
            <a:off x="546101" y="4588753"/>
            <a:ext cx="4273035" cy="12877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Programa Fondo </a:t>
            </a: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Europeo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 de Desarrollo Regional (FEDER) </a:t>
            </a: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Comunitat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 Valenciana 2021-2027</a:t>
            </a:r>
          </a:p>
          <a:p>
            <a:pPr algn="l">
              <a:lnSpc>
                <a:spcPts val="2520"/>
              </a:lnSpc>
              <a:spcBef>
                <a:spcPct val="0"/>
              </a:spcBef>
            </a:pPr>
            <a:endParaRPr lang="en-US" sz="1800" b="1" dirty="0">
              <a:solidFill>
                <a:srgbClr val="C92337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7827" y="300777"/>
            <a:ext cx="10436346" cy="1868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CASTELLANO – NOMBRE DEL PROYECTO</a:t>
            </a:r>
          </a:p>
          <a:p>
            <a:pPr algn="ctr">
              <a:lnSpc>
                <a:spcPts val="5039"/>
              </a:lnSpc>
              <a:spcBef>
                <a:spcPct val="0"/>
              </a:spcBef>
            </a:pPr>
            <a:endParaRPr lang="en-US" sz="35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CÓDIGO DEL EXPEDIENTE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346000" y="4542437"/>
            <a:ext cx="1792811" cy="6242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520"/>
              </a:lnSpc>
            </a:pP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Inversión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:</a:t>
            </a:r>
          </a:p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X.XXX.XXX,XX €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547100" y="4542436"/>
            <a:ext cx="1001501" cy="6242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Ejecuta:XXXX</a:t>
            </a:r>
            <a:endParaRPr lang="en-US" sz="1800" b="1" dirty="0"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2461138" y="5874942"/>
            <a:ext cx="1986524" cy="1332308"/>
          </a:xfrm>
          <a:custGeom>
            <a:avLst/>
            <a:gdLst/>
            <a:ahLst/>
            <a:cxnLst/>
            <a:rect l="l" t="t" r="r" b="b"/>
            <a:pathLst>
              <a:path w="1667051" h="1118046">
                <a:moveTo>
                  <a:pt x="0" y="0"/>
                </a:moveTo>
                <a:lnTo>
                  <a:pt x="1667051" y="0"/>
                </a:lnTo>
                <a:lnTo>
                  <a:pt x="1667051" y="1118046"/>
                </a:lnTo>
                <a:lnTo>
                  <a:pt x="0" y="11180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98746" r="-12242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6" name="AutoShape 14">
            <a:extLst>
              <a:ext uri="{FF2B5EF4-FFF2-40B4-BE49-F238E27FC236}">
                <a16:creationId xmlns:a16="http://schemas.microsoft.com/office/drawing/2014/main" id="{BA184A17-6499-DB62-83DC-E6F3F1B14E20}"/>
              </a:ext>
            </a:extLst>
          </p:cNvPr>
          <p:cNvSpPr/>
          <p:nvPr/>
        </p:nvSpPr>
        <p:spPr>
          <a:xfrm>
            <a:off x="4737100" y="6140450"/>
            <a:ext cx="0" cy="68580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" y="0"/>
            <a:ext cx="10693401" cy="3962610"/>
            <a:chOff x="0" y="0"/>
            <a:chExt cx="3981667" cy="14527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81667" cy="1452713"/>
            </a:xfrm>
            <a:custGeom>
              <a:avLst/>
              <a:gdLst/>
              <a:ahLst/>
              <a:cxnLst/>
              <a:rect l="l" t="t" r="r" b="b"/>
              <a:pathLst>
                <a:path w="3981667" h="1452713">
                  <a:moveTo>
                    <a:pt x="0" y="0"/>
                  </a:moveTo>
                  <a:lnTo>
                    <a:pt x="3981667" y="0"/>
                  </a:lnTo>
                  <a:lnTo>
                    <a:pt x="3981667" y="1452713"/>
                  </a:lnTo>
                  <a:lnTo>
                    <a:pt x="0" y="1452713"/>
                  </a:lnTo>
                  <a:close/>
                </a:path>
              </a:pathLst>
            </a:custGeom>
            <a:solidFill>
              <a:srgbClr val="AFA6A8"/>
            </a:solidFill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981667" cy="14812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7527960" y="6076489"/>
            <a:ext cx="2528659" cy="782284"/>
          </a:xfrm>
          <a:custGeom>
            <a:avLst/>
            <a:gdLst/>
            <a:ahLst/>
            <a:cxnLst/>
            <a:rect l="l" t="t" r="r" b="b"/>
            <a:pathLst>
              <a:path w="2528659" h="782284">
                <a:moveTo>
                  <a:pt x="0" y="0"/>
                </a:moveTo>
                <a:lnTo>
                  <a:pt x="2528659" y="0"/>
                </a:lnTo>
                <a:lnTo>
                  <a:pt x="2528659" y="782284"/>
                </a:lnTo>
                <a:lnTo>
                  <a:pt x="0" y="7822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09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>
          <a:xfrm>
            <a:off x="5178423" y="6226947"/>
            <a:ext cx="2292387" cy="577053"/>
          </a:xfrm>
          <a:custGeom>
            <a:avLst/>
            <a:gdLst/>
            <a:ahLst/>
            <a:cxnLst/>
            <a:rect l="l" t="t" r="r" b="b"/>
            <a:pathLst>
              <a:path w="2292387" h="577053">
                <a:moveTo>
                  <a:pt x="0" y="0"/>
                </a:moveTo>
                <a:lnTo>
                  <a:pt x="2292387" y="0"/>
                </a:lnTo>
                <a:lnTo>
                  <a:pt x="2292387" y="577053"/>
                </a:lnTo>
                <a:lnTo>
                  <a:pt x="0" y="5770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18459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2" name="TextBox 12"/>
          <p:cNvSpPr txBox="1"/>
          <p:nvPr/>
        </p:nvSpPr>
        <p:spPr>
          <a:xfrm>
            <a:off x="536532" y="4542437"/>
            <a:ext cx="4246604" cy="12877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Programa Fons </a:t>
            </a: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Europeu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 de </a:t>
            </a: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Desenvolupament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 Regional (FEDER) </a:t>
            </a: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Comunitat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 Valenciana 2021-2027</a:t>
            </a:r>
          </a:p>
          <a:p>
            <a:pPr algn="l">
              <a:lnSpc>
                <a:spcPts val="2520"/>
              </a:lnSpc>
              <a:spcBef>
                <a:spcPct val="0"/>
              </a:spcBef>
            </a:pPr>
            <a:endParaRPr lang="en-US" sz="1800" b="1" dirty="0">
              <a:solidFill>
                <a:srgbClr val="C92337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27827" y="300777"/>
            <a:ext cx="10436346" cy="18683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VALENCIÀ – NOM DEL PROJECTE</a:t>
            </a:r>
          </a:p>
          <a:p>
            <a:pPr algn="ctr">
              <a:lnSpc>
                <a:spcPts val="5039"/>
              </a:lnSpc>
              <a:spcBef>
                <a:spcPct val="0"/>
              </a:spcBef>
            </a:pPr>
            <a:endParaRPr lang="en-US" sz="35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ts val="5039"/>
              </a:lnSpc>
              <a:spcBef>
                <a:spcPct val="0"/>
              </a:spcBef>
            </a:pPr>
            <a:r>
              <a:rPr lang="en-US" sz="35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CODI DE L´EXPEDIENT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675859" y="4469275"/>
            <a:ext cx="1792811" cy="6242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520"/>
              </a:lnSpc>
            </a:pP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Inversió</a:t>
            </a: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:</a:t>
            </a:r>
          </a:p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1800" b="1" dirty="0">
                <a:latin typeface="Arial Bold"/>
                <a:ea typeface="Arial Bold"/>
                <a:cs typeface="Arial Bold"/>
                <a:sym typeface="Arial Bold"/>
              </a:rPr>
              <a:t>X.XXX.XXX,XX €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393352" y="4469275"/>
            <a:ext cx="1001501" cy="6242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1800" b="1" dirty="0" err="1">
                <a:latin typeface="Arial Bold"/>
                <a:ea typeface="Arial Bold"/>
                <a:cs typeface="Arial Bold"/>
                <a:sym typeface="Arial Bold"/>
              </a:rPr>
              <a:t>Executa:XXXX</a:t>
            </a:r>
            <a:endParaRPr lang="en-US" sz="1800" b="1" dirty="0"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C4D22816-A933-C17E-AC87-22CFA3DCA92A}"/>
              </a:ext>
            </a:extLst>
          </p:cNvPr>
          <p:cNvSpPr/>
          <p:nvPr/>
        </p:nvSpPr>
        <p:spPr>
          <a:xfrm>
            <a:off x="230135" y="5785672"/>
            <a:ext cx="2231003" cy="1393531"/>
          </a:xfrm>
          <a:custGeom>
            <a:avLst/>
            <a:gdLst/>
            <a:ahLst/>
            <a:cxnLst/>
            <a:rect l="l" t="t" r="r" b="b"/>
            <a:pathLst>
              <a:path w="2231003" h="1393531">
                <a:moveTo>
                  <a:pt x="0" y="0"/>
                </a:moveTo>
                <a:lnTo>
                  <a:pt x="2231003" y="0"/>
                </a:lnTo>
                <a:lnTo>
                  <a:pt x="2231003" y="1393532"/>
                </a:lnTo>
                <a:lnTo>
                  <a:pt x="0" y="13935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6545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10CA92E9-1228-4A8A-99EE-9081CEAB9622}"/>
              </a:ext>
            </a:extLst>
          </p:cNvPr>
          <p:cNvSpPr/>
          <p:nvPr/>
        </p:nvSpPr>
        <p:spPr>
          <a:xfrm>
            <a:off x="2461138" y="5874942"/>
            <a:ext cx="1986524" cy="1332308"/>
          </a:xfrm>
          <a:custGeom>
            <a:avLst/>
            <a:gdLst/>
            <a:ahLst/>
            <a:cxnLst/>
            <a:rect l="l" t="t" r="r" b="b"/>
            <a:pathLst>
              <a:path w="1667051" h="1118046">
                <a:moveTo>
                  <a:pt x="0" y="0"/>
                </a:moveTo>
                <a:lnTo>
                  <a:pt x="1667051" y="0"/>
                </a:lnTo>
                <a:lnTo>
                  <a:pt x="1667051" y="1118046"/>
                </a:lnTo>
                <a:lnTo>
                  <a:pt x="0" y="11180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8746" r="-12242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8" name="AutoShape 14">
            <a:extLst>
              <a:ext uri="{FF2B5EF4-FFF2-40B4-BE49-F238E27FC236}">
                <a16:creationId xmlns:a16="http://schemas.microsoft.com/office/drawing/2014/main" id="{9107B230-03CB-5F65-481A-061EEE740256}"/>
              </a:ext>
            </a:extLst>
          </p:cNvPr>
          <p:cNvSpPr/>
          <p:nvPr/>
        </p:nvSpPr>
        <p:spPr>
          <a:xfrm>
            <a:off x="4737100" y="6140450"/>
            <a:ext cx="0" cy="685800"/>
          </a:xfrm>
          <a:prstGeom prst="line">
            <a:avLst/>
          </a:prstGeom>
          <a:ln w="2857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5ae48ae-ae17-4913-9e3b-0a71f2d8a516" xsi:nil="true"/>
    <lcf76f155ced4ddcb4097134ff3c332f xmlns="57deec06-bdc3-420d-8bb6-0834d45a005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50E9F1EBE6173419B9F0B7C73BF2771" ma:contentTypeVersion="14" ma:contentTypeDescription="Crear nuevo documento." ma:contentTypeScope="" ma:versionID="04ddd24c36b6019d6b1270602b9e71d9">
  <xsd:schema xmlns:xsd="http://www.w3.org/2001/XMLSchema" xmlns:xs="http://www.w3.org/2001/XMLSchema" xmlns:p="http://schemas.microsoft.com/office/2006/metadata/properties" xmlns:ns2="57deec06-bdc3-420d-8bb6-0834d45a0053" xmlns:ns3="b5ae48ae-ae17-4913-9e3b-0a71f2d8a516" targetNamespace="http://schemas.microsoft.com/office/2006/metadata/properties" ma:root="true" ma:fieldsID="438623e687f59f436f5d4577ad5a1b72" ns2:_="" ns3:_="">
    <xsd:import namespace="57deec06-bdc3-420d-8bb6-0834d45a0053"/>
    <xsd:import namespace="b5ae48ae-ae17-4913-9e3b-0a71f2d8a5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deec06-bdc3-420d-8bb6-0834d45a00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Etiquetas de imagen" ma:readOnly="false" ma:fieldId="{5cf76f15-5ced-4ddc-b409-7134ff3c332f}" ma:taxonomyMulti="true" ma:sspId="fed664e4-1461-489c-84c9-3b14bfc5a82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ae48ae-ae17-4913-9e3b-0a71f2d8a51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165eabad-0587-42e1-b7f1-1a093329e150}" ma:internalName="TaxCatchAll" ma:showField="CatchAllData" ma:web="b5ae48ae-ae17-4913-9e3b-0a71f2d8a5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C5E49A-9F34-48DC-AD83-188EF66E1F0E}">
  <ds:schemaRefs>
    <ds:schemaRef ds:uri="http://purl.org/dc/elements/1.1/"/>
    <ds:schemaRef ds:uri="57deec06-bdc3-420d-8bb6-0834d45a0053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b5ae48ae-ae17-4913-9e3b-0a71f2d8a516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ACF4C68-DEC3-4859-A2F3-B667701C12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3664E7-B2BE-41D0-9AB9-83023B3B0F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deec06-bdc3-420d-8bb6-0834d45a0053"/>
    <ds:schemaRef ds:uri="b5ae48ae-ae17-4913-9e3b-0a71f2d8a5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68</Words>
  <Application>Microsoft Office PowerPoint</Application>
  <PresentationFormat>Personalizado</PresentationFormat>
  <Paragraphs>14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 Bold</vt:lpstr>
      <vt:lpstr>Arial</vt:lpstr>
      <vt:lpstr>Calibri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FEDER_IVACE+i_2024.05</dc:title>
  <dc:creator>Francisco Alvarez Sanchez</dc:creator>
  <cp:lastModifiedBy>Silvia Sanchez Salvo</cp:lastModifiedBy>
  <cp:revision>7</cp:revision>
  <cp:lastPrinted>2025-07-22T12:36:44Z</cp:lastPrinted>
  <dcterms:created xsi:type="dcterms:W3CDTF">2006-08-16T00:00:00Z</dcterms:created>
  <dcterms:modified xsi:type="dcterms:W3CDTF">2025-12-16T13:40:58Z</dcterms:modified>
  <dc:identifier>DAGGsuGtv4Y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0x010100B50E9F1EBE6173419B9F0B7C73BF2771</vt:lpwstr>
  </property>
  <property fmtid="{D5CDD505-2E9C-101B-9397-08002B2CF9AE}" pid="3" name="MediaServiceImageTags">
    <vt:lpwstr/>
  </property>
</Properties>
</file>